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5" r:id="rId4"/>
    <p:sldId id="257" r:id="rId5"/>
    <p:sldId id="259" r:id="rId6"/>
    <p:sldId id="260" r:id="rId7"/>
    <p:sldId id="264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D18C7A"/>
    <a:srgbClr val="B85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rin Schumacher" userId="18247d1c-cc76-48b0-bb32-75cd29ef47fb" providerId="ADAL" clId="{FF888179-6029-B24B-A925-9A9FD752036A}"/>
    <pc:docChg chg="modSld">
      <pc:chgData name="Kathrin Schumacher" userId="18247d1c-cc76-48b0-bb32-75cd29ef47fb" providerId="ADAL" clId="{FF888179-6029-B24B-A925-9A9FD752036A}" dt="2024-11-23T06:46:01.161" v="20" actId="27704"/>
      <pc:docMkLst>
        <pc:docMk/>
      </pc:docMkLst>
      <pc:sldChg chg="delAnim">
        <pc:chgData name="Kathrin Schumacher" userId="18247d1c-cc76-48b0-bb32-75cd29ef47fb" providerId="ADAL" clId="{FF888179-6029-B24B-A925-9A9FD752036A}" dt="2024-11-23T06:45:09.666" v="8" actId="27704"/>
        <pc:sldMkLst>
          <pc:docMk/>
          <pc:sldMk cId="1662910942" sldId="258"/>
        </pc:sldMkLst>
      </pc:sldChg>
      <pc:sldChg chg="delAnim">
        <pc:chgData name="Kathrin Schumacher" userId="18247d1c-cc76-48b0-bb32-75cd29ef47fb" providerId="ADAL" clId="{FF888179-6029-B24B-A925-9A9FD752036A}" dt="2024-11-23T06:46:01.161" v="20" actId="27704"/>
        <pc:sldMkLst>
          <pc:docMk/>
          <pc:sldMk cId="3277628981" sldId="262"/>
        </pc:sldMkLst>
      </pc:sldChg>
      <pc:sldChg chg="delAnim">
        <pc:chgData name="Kathrin Schumacher" userId="18247d1c-cc76-48b0-bb32-75cd29ef47fb" providerId="ADAL" clId="{FF888179-6029-B24B-A925-9A9FD752036A}" dt="2024-11-23T06:45:32.989" v="14" actId="27704"/>
        <pc:sldMkLst>
          <pc:docMk/>
          <pc:sldMk cId="197836844" sldId="264"/>
        </pc:sldMkLst>
      </pc:sldChg>
      <pc:sldChg chg="delAnim">
        <pc:chgData name="Kathrin Schumacher" userId="18247d1c-cc76-48b0-bb32-75cd29ef47fb" providerId="ADAL" clId="{FF888179-6029-B24B-A925-9A9FD752036A}" dt="2024-11-23T06:45:14.373" v="9" actId="27704"/>
        <pc:sldMkLst>
          <pc:docMk/>
          <pc:sldMk cId="934059648" sldId="265"/>
        </pc:sldMkLst>
      </pc:sldChg>
    </pc:docChg>
  </pc:docChgLst>
  <pc:docChgLst>
    <pc:chgData name="Kathrin Schumacher" userId="18247d1c-cc76-48b0-bb32-75cd29ef47fb" providerId="ADAL" clId="{8FDD36A8-FE2A-428B-BA96-ECAF88CE19F7}"/>
    <pc:docChg chg="modSld">
      <pc:chgData name="Kathrin Schumacher" userId="18247d1c-cc76-48b0-bb32-75cd29ef47fb" providerId="ADAL" clId="{8FDD36A8-FE2A-428B-BA96-ECAF88CE19F7}" dt="2024-11-18T13:23:25.222" v="7" actId="20577"/>
      <pc:docMkLst>
        <pc:docMk/>
      </pc:docMkLst>
      <pc:sldChg chg="modSp modAnim">
        <pc:chgData name="Kathrin Schumacher" userId="18247d1c-cc76-48b0-bb32-75cd29ef47fb" providerId="ADAL" clId="{8FDD36A8-FE2A-428B-BA96-ECAF88CE19F7}" dt="2024-11-18T13:23:25.222" v="7" actId="20577"/>
        <pc:sldMkLst>
          <pc:docMk/>
          <pc:sldMk cId="197836844" sldId="264"/>
        </pc:sldMkLst>
        <pc:spChg chg="mod">
          <ac:chgData name="Kathrin Schumacher" userId="18247d1c-cc76-48b0-bb32-75cd29ef47fb" providerId="ADAL" clId="{8FDD36A8-FE2A-428B-BA96-ECAF88CE19F7}" dt="2024-11-18T13:23:25.222" v="7" actId="20577"/>
          <ac:spMkLst>
            <pc:docMk/>
            <pc:sldMk cId="197836844" sldId="264"/>
            <ac:spMk id="3" creationId="{CA7F1A5E-5229-E047-B0AB-59C713EBEB22}"/>
          </ac:spMkLst>
        </pc:spChg>
      </pc:sldChg>
    </pc:docChg>
  </pc:docChgLst>
  <pc:docChgLst>
    <pc:chgData name="Kathrin Schumacher" userId="18247d1c-cc76-48b0-bb32-75cd29ef47fb" providerId="ADAL" clId="{FBECA4AC-D4FF-9F46-9A44-78ADE691EC03}"/>
    <pc:docChg chg="modSld">
      <pc:chgData name="Kathrin Schumacher" userId="18247d1c-cc76-48b0-bb32-75cd29ef47fb" providerId="ADAL" clId="{FBECA4AC-D4FF-9F46-9A44-78ADE691EC03}" dt="2021-11-05T08:08:11.303" v="0" actId="1076"/>
      <pc:docMkLst>
        <pc:docMk/>
      </pc:docMkLst>
      <pc:sldChg chg="modSp">
        <pc:chgData name="Kathrin Schumacher" userId="18247d1c-cc76-48b0-bb32-75cd29ef47fb" providerId="ADAL" clId="{FBECA4AC-D4FF-9F46-9A44-78ADE691EC03}" dt="2021-11-05T08:08:11.303" v="0" actId="1076"/>
        <pc:sldMkLst>
          <pc:docMk/>
          <pc:sldMk cId="197836844" sldId="264"/>
        </pc:sldMkLst>
        <pc:spChg chg="mod">
          <ac:chgData name="Kathrin Schumacher" userId="18247d1c-cc76-48b0-bb32-75cd29ef47fb" providerId="ADAL" clId="{FBECA4AC-D4FF-9F46-9A44-78ADE691EC03}" dt="2021-11-05T08:08:11.303" v="0" actId="1076"/>
          <ac:spMkLst>
            <pc:docMk/>
            <pc:sldMk cId="197836844" sldId="264"/>
            <ac:spMk id="3" creationId="{CA7F1A5E-5229-E047-B0AB-59C713EBEB22}"/>
          </ac:spMkLst>
        </pc:spChg>
      </pc:sldChg>
    </pc:docChg>
  </pc:docChgLst>
  <pc:docChgLst>
    <pc:chgData name="Kathrin Schumacher" userId="18247d1c-cc76-48b0-bb32-75cd29ef47fb" providerId="ADAL" clId="{6D0A8E8B-9D83-42EF-B252-F46F49BE965D}"/>
    <pc:docChg chg="modSld">
      <pc:chgData name="Kathrin Schumacher" userId="18247d1c-cc76-48b0-bb32-75cd29ef47fb" providerId="ADAL" clId="{6D0A8E8B-9D83-42EF-B252-F46F49BE965D}" dt="2024-03-04T13:18:13.220" v="96" actId="20577"/>
      <pc:docMkLst>
        <pc:docMk/>
      </pc:docMkLst>
      <pc:sldChg chg="modSp">
        <pc:chgData name="Kathrin Schumacher" userId="18247d1c-cc76-48b0-bb32-75cd29ef47fb" providerId="ADAL" clId="{6D0A8E8B-9D83-42EF-B252-F46F49BE965D}" dt="2024-03-04T13:18:13.220" v="96" actId="20577"/>
        <pc:sldMkLst>
          <pc:docMk/>
          <pc:sldMk cId="3374029710" sldId="259"/>
        </pc:sldMkLst>
        <pc:spChg chg="mod">
          <ac:chgData name="Kathrin Schumacher" userId="18247d1c-cc76-48b0-bb32-75cd29ef47fb" providerId="ADAL" clId="{6D0A8E8B-9D83-42EF-B252-F46F49BE965D}" dt="2024-03-04T13:18:13.220" v="96" actId="20577"/>
          <ac:spMkLst>
            <pc:docMk/>
            <pc:sldMk cId="3374029710" sldId="259"/>
            <ac:spMk id="3" creationId="{6F60FD67-E4C2-2E49-8401-FDAC8097FFFB}"/>
          </ac:spMkLst>
        </pc:spChg>
      </pc:sldChg>
      <pc:sldChg chg="modSp mod">
        <pc:chgData name="Kathrin Schumacher" userId="18247d1c-cc76-48b0-bb32-75cd29ef47fb" providerId="ADAL" clId="{6D0A8E8B-9D83-42EF-B252-F46F49BE965D}" dt="2024-03-04T13:16:42.639" v="21" actId="20577"/>
        <pc:sldMkLst>
          <pc:docMk/>
          <pc:sldMk cId="1966360966" sldId="260"/>
        </pc:sldMkLst>
        <pc:graphicFrameChg chg="modGraphic">
          <ac:chgData name="Kathrin Schumacher" userId="18247d1c-cc76-48b0-bb32-75cd29ef47fb" providerId="ADAL" clId="{6D0A8E8B-9D83-42EF-B252-F46F49BE965D}" dt="2024-03-04T13:16:42.639" v="21" actId="20577"/>
          <ac:graphicFrameMkLst>
            <pc:docMk/>
            <pc:sldMk cId="1966360966" sldId="260"/>
            <ac:graphicFrameMk id="3" creationId="{995EABAB-3B25-1343-9037-D5B31A0356FE}"/>
          </ac:graphicFrameMkLst>
        </pc:graphicFrameChg>
      </pc:sldChg>
      <pc:sldChg chg="modSp mod">
        <pc:chgData name="Kathrin Schumacher" userId="18247d1c-cc76-48b0-bb32-75cd29ef47fb" providerId="ADAL" clId="{6D0A8E8B-9D83-42EF-B252-F46F49BE965D}" dt="2024-03-04T13:17:34.263" v="39" actId="20577"/>
        <pc:sldMkLst>
          <pc:docMk/>
          <pc:sldMk cId="2739254584" sldId="261"/>
        </pc:sldMkLst>
        <pc:graphicFrameChg chg="modGraphic">
          <ac:chgData name="Kathrin Schumacher" userId="18247d1c-cc76-48b0-bb32-75cd29ef47fb" providerId="ADAL" clId="{6D0A8E8B-9D83-42EF-B252-F46F49BE965D}" dt="2024-03-04T13:17:34.263" v="39" actId="20577"/>
          <ac:graphicFrameMkLst>
            <pc:docMk/>
            <pc:sldMk cId="2739254584" sldId="261"/>
            <ac:graphicFrameMk id="5" creationId="{E7CBCEC5-A740-7041-AA1E-D0AE653AB6C3}"/>
          </ac:graphicFrameMkLst>
        </pc:graphicFrameChg>
      </pc:sldChg>
    </pc:docChg>
  </pc:docChgLst>
  <pc:docChgLst>
    <pc:chgData name="Kathrin Schumacher" userId="18247d1c-cc76-48b0-bb32-75cd29ef47fb" providerId="ADAL" clId="{E0524EF5-2525-403E-BAA3-EE7597D57610}"/>
    <pc:docChg chg="undo custSel modSld">
      <pc:chgData name="Kathrin Schumacher" userId="18247d1c-cc76-48b0-bb32-75cd29ef47fb" providerId="ADAL" clId="{E0524EF5-2525-403E-BAA3-EE7597D57610}" dt="2023-11-12T19:05:01.274" v="14" actId="1076"/>
      <pc:docMkLst>
        <pc:docMk/>
      </pc:docMkLst>
      <pc:sldChg chg="modSp mod">
        <pc:chgData name="Kathrin Schumacher" userId="18247d1c-cc76-48b0-bb32-75cd29ef47fb" providerId="ADAL" clId="{E0524EF5-2525-403E-BAA3-EE7597D57610}" dt="2023-11-12T19:05:01.274" v="14" actId="1076"/>
        <pc:sldMkLst>
          <pc:docMk/>
          <pc:sldMk cId="397542483" sldId="256"/>
        </pc:sldMkLst>
        <pc:picChg chg="mod">
          <ac:chgData name="Kathrin Schumacher" userId="18247d1c-cc76-48b0-bb32-75cd29ef47fb" providerId="ADAL" clId="{E0524EF5-2525-403E-BAA3-EE7597D57610}" dt="2023-11-12T19:05:01.274" v="14" actId="1076"/>
          <ac:picMkLst>
            <pc:docMk/>
            <pc:sldMk cId="397542483" sldId="256"/>
            <ac:picMk id="3" creationId="{F3FE1499-555A-0D40-A8FD-8FA1FFC1ED8A}"/>
          </ac:picMkLst>
        </pc:picChg>
      </pc:sldChg>
      <pc:sldChg chg="modSp mod">
        <pc:chgData name="Kathrin Schumacher" userId="18247d1c-cc76-48b0-bb32-75cd29ef47fb" providerId="ADAL" clId="{E0524EF5-2525-403E-BAA3-EE7597D57610}" dt="2023-11-07T19:06:31.776" v="13" actId="20577"/>
        <pc:sldMkLst>
          <pc:docMk/>
          <pc:sldMk cId="2741524943" sldId="257"/>
        </pc:sldMkLst>
        <pc:spChg chg="mod">
          <ac:chgData name="Kathrin Schumacher" userId="18247d1c-cc76-48b0-bb32-75cd29ef47fb" providerId="ADAL" clId="{E0524EF5-2525-403E-BAA3-EE7597D57610}" dt="2023-11-07T19:06:31.776" v="13" actId="20577"/>
          <ac:spMkLst>
            <pc:docMk/>
            <pc:sldMk cId="2741524943" sldId="257"/>
            <ac:spMk id="5" creationId="{6D563033-743B-214B-A3C3-FEA80259DDE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A6FB82-6072-7C4E-B25C-CCCDD3993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7287" y="4209129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de-DE" sz="4000"/>
              <a:t>Die Outdoor-Klasse an der </a:t>
            </a:r>
            <a:br>
              <a:rPr lang="de-DE" sz="4000"/>
            </a:br>
            <a:r>
              <a:rPr lang="de-DE" sz="4000"/>
              <a:t>Wilhelm-Kraft-Gesamtschule</a:t>
            </a:r>
          </a:p>
        </p:txBody>
      </p:sp>
      <p:pic>
        <p:nvPicPr>
          <p:cNvPr id="3" name="Grafik 3">
            <a:extLst>
              <a:ext uri="{FF2B5EF4-FFF2-40B4-BE49-F238E27FC236}">
                <a16:creationId xmlns:a16="http://schemas.microsoft.com/office/drawing/2014/main" id="{F3FE1499-555A-0D40-A8FD-8FA1FFC1E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358" y="318058"/>
            <a:ext cx="4162991" cy="436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248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C41C7E-0367-6E48-943D-0B33F9041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Warum in der Natur unterrichten?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D70947-CF73-7E42-8240-AE047C02E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33" y="1338648"/>
            <a:ext cx="8915400" cy="38723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800"/>
              <a:t>Draußen unterrichten…</a:t>
            </a:r>
          </a:p>
          <a:p>
            <a:r>
              <a:rPr lang="de-DE" sz="2000"/>
              <a:t>…ermöglicht lernen am realen Objekt</a:t>
            </a:r>
          </a:p>
          <a:p>
            <a:r>
              <a:rPr lang="de-DE" sz="2000"/>
              <a:t>…fördert Sozialkompetenzen und Klassenklima</a:t>
            </a:r>
          </a:p>
          <a:p>
            <a:r>
              <a:rPr lang="de-DE" sz="2000"/>
              <a:t>…ist gesund</a:t>
            </a:r>
          </a:p>
          <a:p>
            <a:r>
              <a:rPr lang="de-DE" sz="2000"/>
              <a:t>…fördert die kognitive und sprachliche Entwicklung</a:t>
            </a:r>
          </a:p>
          <a:p>
            <a:r>
              <a:rPr lang="de-DE" sz="2000"/>
              <a:t>…verbessert die praktischen und handwerkliche Fähigkeiten und Fertigkeiten der Kinder.</a:t>
            </a:r>
          </a:p>
          <a:p>
            <a:pPr>
              <a:lnSpc>
                <a:spcPct val="160000"/>
              </a:lnSpc>
            </a:pPr>
            <a:r>
              <a:rPr lang="de-DE" sz="2000" b="1">
                <a:cs typeface="Calibri" panose="020F0502020204030204" pitchFamily="34" charset="0"/>
              </a:rPr>
              <a:t>Leitperspektiven im Bildungsplan: </a:t>
            </a:r>
          </a:p>
          <a:p>
            <a:pPr lvl="1">
              <a:lnSpc>
                <a:spcPct val="120000"/>
              </a:lnSpc>
            </a:pPr>
            <a:r>
              <a:rPr lang="de-DE" sz="2000">
                <a:cs typeface="Calibri" panose="020F0502020204030204" pitchFamily="34" charset="0"/>
              </a:rPr>
              <a:t>Bildung für nachhaltige Entwicklung</a:t>
            </a:r>
          </a:p>
          <a:p>
            <a:pPr lvl="1">
              <a:lnSpc>
                <a:spcPct val="120000"/>
              </a:lnSpc>
            </a:pPr>
            <a:r>
              <a:rPr lang="de-DE" sz="2000">
                <a:cs typeface="Calibri" panose="020F0502020204030204" pitchFamily="34" charset="0"/>
              </a:rPr>
              <a:t>Prävention und Gesundheitsförderung</a:t>
            </a:r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166291094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02AE19-7EF9-114A-9E7C-553FF72F4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Das sagt die Forschung</a:t>
            </a:r>
          </a:p>
        </p:txBody>
      </p:sp>
      <p:pic>
        <p:nvPicPr>
          <p:cNvPr id="5" name="Grafik 6">
            <a:extLst>
              <a:ext uri="{FF2B5EF4-FFF2-40B4-BE49-F238E27FC236}">
                <a16:creationId xmlns:a16="http://schemas.microsoft.com/office/drawing/2014/main" id="{448CCEE6-68AC-CE46-AE8D-D01A0CCFC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946" y="1431910"/>
            <a:ext cx="8754692" cy="4479940"/>
          </a:xfrm>
        </p:spPr>
      </p:pic>
    </p:spTree>
    <p:extLst>
      <p:ext uri="{BB962C8B-B14F-4D97-AF65-F5344CB8AC3E}">
        <p14:creationId xmlns:p14="http://schemas.microsoft.com/office/powerpoint/2010/main" val="93405964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106AE7-6C03-D44A-BAD8-A2C64723D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Ausgangslage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6D563033-743B-214B-A3C3-FEA80259DDE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33158" y="1735437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buFont typeface="Wingdings 3" charset="2"/>
              <a:buNone/>
            </a:pPr>
            <a:r>
              <a:rPr lang="de-DE" sz="2400" dirty="0">
                <a:cs typeface="Calibri" panose="020F0502020204030204" pitchFamily="34" charset="0"/>
              </a:rPr>
              <a:t>An der Wilhelm-Kraft-Gesamtschule soll es </a:t>
            </a:r>
          </a:p>
          <a:p>
            <a:pPr marL="118872" indent="0">
              <a:buFont typeface="Wingdings 3" charset="2"/>
              <a:buNone/>
            </a:pPr>
            <a:r>
              <a:rPr lang="de-DE" sz="2400">
                <a:cs typeface="Calibri" panose="020F0502020204030204" pitchFamily="34" charset="0"/>
              </a:rPr>
              <a:t>ab dem </a:t>
            </a:r>
            <a:r>
              <a:rPr lang="de-DE" sz="2400" dirty="0">
                <a:cs typeface="Calibri" panose="020F0502020204030204" pitchFamily="34" charset="0"/>
              </a:rPr>
              <a:t>Schuljahr 2021/22 eine Outdoor-Klasse geben, welche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cs typeface="Calibri" panose="020F0502020204030204" pitchFamily="34" charset="0"/>
              </a:rPr>
              <a:t>an einem Tag pro Woche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cs typeface="Calibri" panose="020F0502020204030204" pitchFamily="34" charset="0"/>
              </a:rPr>
              <a:t>in den Profilstunden sowie in einem weiteren Fach 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cs typeface="Calibri" panose="020F0502020204030204" pitchFamily="34" charset="0"/>
              </a:rPr>
              <a:t>bei jeder Art von Wetter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cs typeface="Calibri" panose="020F0502020204030204" pitchFamily="34" charset="0"/>
              </a:rPr>
              <a:t>im Freien unterrichtet wird; </a:t>
            </a:r>
          </a:p>
          <a:p>
            <a:pPr marL="0" indent="0">
              <a:lnSpc>
                <a:spcPct val="150000"/>
              </a:lnSpc>
              <a:buNone/>
            </a:pPr>
            <a:endParaRPr lang="de-DE" sz="20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52494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8CE4B1-352B-0848-B3C2-E27DFA50F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Idee der Outdoorklasse</a:t>
            </a: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A761C6DE-6C3B-7447-B53F-B3105909B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379" y="3392256"/>
            <a:ext cx="4402840" cy="330213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60FD67-E4C2-2E49-8401-FDAC8097F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374" y="1389162"/>
            <a:ext cx="8915400" cy="3777622"/>
          </a:xfrm>
        </p:spPr>
        <p:txBody>
          <a:bodyPr>
            <a:noAutofit/>
          </a:bodyPr>
          <a:lstStyle/>
          <a:p>
            <a:r>
              <a:rPr lang="de-DE" sz="2000" dirty="0"/>
              <a:t>Im 5. Schuljahr werden die Schülerinnen und Schüler einmal in der Woche  im Wald unterrichtet.</a:t>
            </a:r>
          </a:p>
          <a:p>
            <a:r>
              <a:rPr lang="de-DE" sz="2000" dirty="0"/>
              <a:t>Ein Teil des Vormittages wird im Freien unterrichtet</a:t>
            </a:r>
          </a:p>
          <a:p>
            <a:pPr lvl="2"/>
            <a:r>
              <a:rPr lang="de-DE" sz="1800" dirty="0"/>
              <a:t>2x2 Schulstunden + Mittagspause</a:t>
            </a:r>
          </a:p>
          <a:p>
            <a:r>
              <a:rPr lang="de-DE" sz="2000" dirty="0"/>
              <a:t>Meist zwei Fächer und die Profilstunden;</a:t>
            </a:r>
          </a:p>
          <a:p>
            <a:pPr lvl="2"/>
            <a:r>
              <a:rPr lang="de-DE" sz="1600" dirty="0"/>
              <a:t>Ein Fach und die Profilstunden, die je nach Lehrkraft auch                     fachlich gebunden sind. (z.B. NW und Deutsch)</a:t>
            </a:r>
            <a:r>
              <a:rPr lang="de-DE" sz="2000" dirty="0"/>
              <a:t> </a:t>
            </a:r>
          </a:p>
          <a:p>
            <a:r>
              <a:rPr lang="de-DE" sz="2000" dirty="0"/>
              <a:t>Dies wird in der Klasse 6 fortgeführt.</a:t>
            </a:r>
          </a:p>
        </p:txBody>
      </p:sp>
    </p:spTree>
    <p:extLst>
      <p:ext uri="{BB962C8B-B14F-4D97-AF65-F5344CB8AC3E}">
        <p14:creationId xmlns:p14="http://schemas.microsoft.com/office/powerpoint/2010/main" val="3374029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6BFF1-BC5C-2A45-B2B2-73FBD6CFF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Beispielstundenplan</a:t>
            </a:r>
          </a:p>
        </p:txBody>
      </p:sp>
      <p:graphicFrame>
        <p:nvGraphicFramePr>
          <p:cNvPr id="3" name="Tabelle 3">
            <a:extLst>
              <a:ext uri="{FF2B5EF4-FFF2-40B4-BE49-F238E27FC236}">
                <a16:creationId xmlns:a16="http://schemas.microsoft.com/office/drawing/2014/main" id="{995EABAB-3B25-1343-9037-D5B31A035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85239"/>
              </p:ext>
            </p:extLst>
          </p:nvPr>
        </p:nvGraphicFramePr>
        <p:xfrm>
          <a:off x="1729946" y="1426747"/>
          <a:ext cx="8986107" cy="4641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588">
                  <a:extLst>
                    <a:ext uri="{9D8B030D-6E8A-4147-A177-3AD203B41FA5}">
                      <a16:colId xmlns:a16="http://schemas.microsoft.com/office/drawing/2014/main" val="2739832024"/>
                    </a:ext>
                  </a:extLst>
                </a:gridCol>
                <a:gridCol w="1692045">
                  <a:extLst>
                    <a:ext uri="{9D8B030D-6E8A-4147-A177-3AD203B41FA5}">
                      <a16:colId xmlns:a16="http://schemas.microsoft.com/office/drawing/2014/main" val="2497123315"/>
                    </a:ext>
                  </a:extLst>
                </a:gridCol>
                <a:gridCol w="1692045">
                  <a:extLst>
                    <a:ext uri="{9D8B030D-6E8A-4147-A177-3AD203B41FA5}">
                      <a16:colId xmlns:a16="http://schemas.microsoft.com/office/drawing/2014/main" val="3742537895"/>
                    </a:ext>
                  </a:extLst>
                </a:gridCol>
                <a:gridCol w="1692045">
                  <a:extLst>
                    <a:ext uri="{9D8B030D-6E8A-4147-A177-3AD203B41FA5}">
                      <a16:colId xmlns:a16="http://schemas.microsoft.com/office/drawing/2014/main" val="1478554697"/>
                    </a:ext>
                  </a:extLst>
                </a:gridCol>
                <a:gridCol w="1779339">
                  <a:extLst>
                    <a:ext uri="{9D8B030D-6E8A-4147-A177-3AD203B41FA5}">
                      <a16:colId xmlns:a16="http://schemas.microsoft.com/office/drawing/2014/main" val="1872392136"/>
                    </a:ext>
                  </a:extLst>
                </a:gridCol>
                <a:gridCol w="1692045">
                  <a:extLst>
                    <a:ext uri="{9D8B030D-6E8A-4147-A177-3AD203B41FA5}">
                      <a16:colId xmlns:a16="http://schemas.microsoft.com/office/drawing/2014/main" val="1679007862"/>
                    </a:ext>
                  </a:extLst>
                </a:gridCol>
              </a:tblGrid>
              <a:tr h="464179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Montag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Dienstag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Mittwoch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Donnerstag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Freitag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782065"/>
                  </a:ext>
                </a:extLst>
              </a:tr>
              <a:tr h="464179">
                <a:tc>
                  <a:txBody>
                    <a:bodyPr/>
                    <a:lstStyle/>
                    <a:p>
                      <a:r>
                        <a:rPr lang="de-DE"/>
                        <a:t>1</a:t>
                      </a:r>
                    </a:p>
                  </a:txBody>
                  <a:tcPr>
                    <a:solidFill>
                      <a:srgbClr val="B858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Reli/PPL</a:t>
                      </a:r>
                    </a:p>
                  </a:txBody>
                  <a:tcPr>
                    <a:solidFill>
                      <a:srgbClr val="D18C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Musik</a:t>
                      </a:r>
                    </a:p>
                  </a:txBody>
                  <a:tcPr>
                    <a:solidFill>
                      <a:srgbClr val="D18C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Kunst</a:t>
                      </a:r>
                    </a:p>
                  </a:txBody>
                  <a:tcPr>
                    <a:solidFill>
                      <a:srgbClr val="D18C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Mathe</a:t>
                      </a:r>
                    </a:p>
                  </a:txBody>
                  <a:tcPr>
                    <a:solidFill>
                      <a:srgbClr val="D18C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Mathe</a:t>
                      </a:r>
                    </a:p>
                  </a:txBody>
                  <a:tcPr>
                    <a:solidFill>
                      <a:srgbClr val="D18C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437492"/>
                  </a:ext>
                </a:extLst>
              </a:tr>
              <a:tr h="464179">
                <a:tc>
                  <a:txBody>
                    <a:bodyPr/>
                    <a:lstStyle/>
                    <a:p>
                      <a:r>
                        <a:rPr lang="de-DE"/>
                        <a:t>2</a:t>
                      </a:r>
                    </a:p>
                  </a:txBody>
                  <a:tcPr>
                    <a:solidFill>
                      <a:srgbClr val="B858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Reli/PPL</a:t>
                      </a:r>
                    </a:p>
                  </a:txBody>
                  <a:tcPr>
                    <a:solidFill>
                      <a:srgbClr val="D18C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NW</a:t>
                      </a:r>
                    </a:p>
                  </a:txBody>
                  <a:tcPr>
                    <a:solidFill>
                      <a:srgbClr val="D18C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Kunst</a:t>
                      </a:r>
                    </a:p>
                  </a:txBody>
                  <a:tcPr>
                    <a:solidFill>
                      <a:srgbClr val="D18C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Englisch</a:t>
                      </a:r>
                    </a:p>
                  </a:txBody>
                  <a:tcPr>
                    <a:solidFill>
                      <a:srgbClr val="D18C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Mathe</a:t>
                      </a:r>
                    </a:p>
                  </a:txBody>
                  <a:tcPr>
                    <a:solidFill>
                      <a:srgbClr val="D18C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179032"/>
                  </a:ext>
                </a:extLst>
              </a:tr>
              <a:tr h="464179">
                <a:tc>
                  <a:txBody>
                    <a:bodyPr/>
                    <a:lstStyle/>
                    <a:p>
                      <a:r>
                        <a:rPr lang="de-DE"/>
                        <a:t>3</a:t>
                      </a:r>
                    </a:p>
                  </a:txBody>
                  <a:tcPr>
                    <a:solidFill>
                      <a:srgbClr val="B858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GL</a:t>
                      </a:r>
                    </a:p>
                  </a:txBody>
                  <a:tcPr>
                    <a:solidFill>
                      <a:srgbClr val="D18C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Deutsch</a:t>
                      </a:r>
                    </a:p>
                  </a:txBody>
                  <a:tcPr>
                    <a:solidFill>
                      <a:srgbClr val="D18C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D/Lesen</a:t>
                      </a:r>
                    </a:p>
                  </a:txBody>
                  <a:tcPr>
                    <a:solidFill>
                      <a:srgbClr val="D18C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SegeL</a:t>
                      </a:r>
                    </a:p>
                  </a:txBody>
                  <a:tcPr>
                    <a:solidFill>
                      <a:srgbClr val="D18C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Englisch</a:t>
                      </a:r>
                    </a:p>
                  </a:txBody>
                  <a:tcPr>
                    <a:solidFill>
                      <a:srgbClr val="D18C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51757"/>
                  </a:ext>
                </a:extLst>
              </a:tr>
              <a:tr h="464179">
                <a:tc>
                  <a:txBody>
                    <a:bodyPr/>
                    <a:lstStyle/>
                    <a:p>
                      <a:r>
                        <a:rPr lang="de-DE"/>
                        <a:t>4</a:t>
                      </a:r>
                    </a:p>
                  </a:txBody>
                  <a:tcPr>
                    <a:solidFill>
                      <a:srgbClr val="B858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GL</a:t>
                      </a:r>
                    </a:p>
                  </a:txBody>
                  <a:tcPr>
                    <a:solidFill>
                      <a:srgbClr val="D18C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SegeL</a:t>
                      </a:r>
                    </a:p>
                  </a:txBody>
                  <a:tcPr>
                    <a:solidFill>
                      <a:srgbClr val="D18C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Musik</a:t>
                      </a:r>
                    </a:p>
                  </a:txBody>
                  <a:tcPr>
                    <a:solidFill>
                      <a:srgbClr val="D18C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KLR</a:t>
                      </a:r>
                    </a:p>
                  </a:txBody>
                  <a:tcPr>
                    <a:solidFill>
                      <a:srgbClr val="D18C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GL</a:t>
                      </a:r>
                    </a:p>
                  </a:txBody>
                  <a:tcPr>
                    <a:solidFill>
                      <a:srgbClr val="D18C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571932"/>
                  </a:ext>
                </a:extLst>
              </a:tr>
              <a:tr h="464179">
                <a:tc>
                  <a:txBody>
                    <a:bodyPr/>
                    <a:lstStyle/>
                    <a:p>
                      <a:r>
                        <a:rPr lang="de-DE"/>
                        <a:t>5</a:t>
                      </a:r>
                    </a:p>
                  </a:txBody>
                  <a:tcPr>
                    <a:solidFill>
                      <a:srgbClr val="B858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Mathe</a:t>
                      </a:r>
                    </a:p>
                  </a:txBody>
                  <a:tcPr>
                    <a:solidFill>
                      <a:srgbClr val="D18C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Sport</a:t>
                      </a:r>
                    </a:p>
                  </a:txBody>
                  <a:tcPr>
                    <a:solidFill>
                      <a:srgbClr val="D18C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Englisch</a:t>
                      </a:r>
                    </a:p>
                  </a:txBody>
                  <a:tcPr>
                    <a:solidFill>
                      <a:srgbClr val="D18C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Mathe</a:t>
                      </a:r>
                    </a:p>
                  </a:txBody>
                  <a:tcPr>
                    <a:solidFill>
                      <a:srgbClr val="D18C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dirty="0"/>
                        <a:t>NW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579869"/>
                  </a:ext>
                </a:extLst>
              </a:tr>
              <a:tr h="464179">
                <a:tc>
                  <a:txBody>
                    <a:bodyPr/>
                    <a:lstStyle/>
                    <a:p>
                      <a:r>
                        <a:rPr lang="de-DE"/>
                        <a:t>6</a:t>
                      </a:r>
                    </a:p>
                  </a:txBody>
                  <a:tcPr>
                    <a:solidFill>
                      <a:srgbClr val="B858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SegeL</a:t>
                      </a:r>
                    </a:p>
                  </a:txBody>
                  <a:tcPr>
                    <a:solidFill>
                      <a:srgbClr val="D18C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Sport</a:t>
                      </a:r>
                    </a:p>
                  </a:txBody>
                  <a:tcPr>
                    <a:solidFill>
                      <a:srgbClr val="D18C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Englisch</a:t>
                      </a:r>
                    </a:p>
                  </a:txBody>
                  <a:tcPr>
                    <a:solidFill>
                      <a:srgbClr val="D18C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SegeL</a:t>
                      </a:r>
                    </a:p>
                  </a:txBody>
                  <a:tcPr>
                    <a:solidFill>
                      <a:srgbClr val="D18C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dirty="0" err="1"/>
                        <a:t>SoLe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171438"/>
                  </a:ext>
                </a:extLst>
              </a:tr>
              <a:tr h="464179">
                <a:tc>
                  <a:txBody>
                    <a:bodyPr/>
                    <a:lstStyle/>
                    <a:p>
                      <a:r>
                        <a:rPr lang="de-DE"/>
                        <a:t>7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de-DE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504865"/>
                  </a:ext>
                </a:extLst>
              </a:tr>
              <a:tr h="464179">
                <a:tc>
                  <a:txBody>
                    <a:bodyPr/>
                    <a:lstStyle/>
                    <a:p>
                      <a:r>
                        <a:rPr lang="de-DE"/>
                        <a:t>8</a:t>
                      </a:r>
                    </a:p>
                  </a:txBody>
                  <a:tcPr>
                    <a:solidFill>
                      <a:srgbClr val="B858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HW/Technik</a:t>
                      </a:r>
                    </a:p>
                  </a:txBody>
                  <a:tcPr>
                    <a:solidFill>
                      <a:srgbClr val="D18C7A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rgbClr val="D18C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Mathe</a:t>
                      </a:r>
                    </a:p>
                  </a:txBody>
                  <a:tcPr>
                    <a:solidFill>
                      <a:srgbClr val="D18C7A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rgbClr val="D18C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dirty="0"/>
                        <a:t>Profil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178257"/>
                  </a:ext>
                </a:extLst>
              </a:tr>
              <a:tr h="464179">
                <a:tc>
                  <a:txBody>
                    <a:bodyPr/>
                    <a:lstStyle/>
                    <a:p>
                      <a:r>
                        <a:rPr lang="de-DE"/>
                        <a:t>9</a:t>
                      </a:r>
                    </a:p>
                  </a:txBody>
                  <a:tcPr>
                    <a:solidFill>
                      <a:srgbClr val="B858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HW/Technik</a:t>
                      </a:r>
                    </a:p>
                  </a:txBody>
                  <a:tcPr>
                    <a:solidFill>
                      <a:srgbClr val="D18C7A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rgbClr val="D18C7A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rgbClr val="D18C7A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rgbClr val="D18C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dirty="0"/>
                        <a:t>Profil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335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36096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21BD7-317E-DE47-849F-E7F4D86D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Beispiele aus den Bildungsplänen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7F1A5E-5229-E047-B0AB-59C713EBE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304" y="2087454"/>
            <a:ext cx="8915400" cy="3777622"/>
          </a:xfrm>
        </p:spPr>
        <p:txBody>
          <a:bodyPr/>
          <a:lstStyle/>
          <a:p>
            <a:r>
              <a:rPr lang="de-DE" dirty="0"/>
              <a:t>NW</a:t>
            </a:r>
          </a:p>
          <a:p>
            <a:pPr lvl="2"/>
            <a:r>
              <a:rPr lang="de-DE" dirty="0"/>
              <a:t>Erstellung eines Waldherbariums</a:t>
            </a:r>
          </a:p>
          <a:p>
            <a:pPr lvl="2"/>
            <a:r>
              <a:rPr lang="de-DE" dirty="0"/>
              <a:t>Bachuntersuchung</a:t>
            </a:r>
          </a:p>
          <a:p>
            <a:pPr lvl="2"/>
            <a:r>
              <a:rPr lang="de-DE" dirty="0"/>
              <a:t>Baumarten bestimmen</a:t>
            </a:r>
          </a:p>
          <a:p>
            <a:pPr lvl="2"/>
            <a:r>
              <a:rPr lang="de-DE" dirty="0" err="1"/>
              <a:t>Sinnesparcour</a:t>
            </a:r>
            <a:r>
              <a:rPr lang="de-DE" dirty="0"/>
              <a:t> (z.B. Barfußpfad)</a:t>
            </a:r>
          </a:p>
          <a:p>
            <a:r>
              <a:rPr lang="de-DE" dirty="0"/>
              <a:t>Deutsch</a:t>
            </a:r>
          </a:p>
          <a:p>
            <a:pPr lvl="2"/>
            <a:r>
              <a:rPr lang="de-DE" dirty="0"/>
              <a:t>Jahreszeitenlyrik</a:t>
            </a:r>
          </a:p>
          <a:p>
            <a:pPr lvl="2"/>
            <a:r>
              <a:rPr lang="de-DE" dirty="0"/>
              <a:t>Tierbeschreibungen</a:t>
            </a:r>
          </a:p>
          <a:p>
            <a:pPr lvl="2"/>
            <a:r>
              <a:rPr lang="de-DE" dirty="0"/>
              <a:t>Wortschatzarbeit</a:t>
            </a:r>
          </a:p>
          <a:p>
            <a:pPr lvl="2"/>
            <a:r>
              <a:rPr lang="de-DE"/>
              <a:t>Märchen</a:t>
            </a:r>
          </a:p>
        </p:txBody>
      </p:sp>
    </p:spTree>
    <p:extLst>
      <p:ext uri="{BB962C8B-B14F-4D97-AF65-F5344CB8AC3E}">
        <p14:creationId xmlns:p14="http://schemas.microsoft.com/office/powerpoint/2010/main" val="197836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9C380B-F7DE-2044-A5C1-04810B119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Ablauf eines Waldtages</a:t>
            </a:r>
          </a:p>
        </p:txBody>
      </p:sp>
      <p:graphicFrame>
        <p:nvGraphicFramePr>
          <p:cNvPr id="5" name="Inhaltsplatzhalter 3">
            <a:extLst>
              <a:ext uri="{FF2B5EF4-FFF2-40B4-BE49-F238E27FC236}">
                <a16:creationId xmlns:a16="http://schemas.microsoft.com/office/drawing/2014/main" id="{E7CBCEC5-A740-7041-AA1E-D0AE653AB6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937664"/>
              </p:ext>
            </p:extLst>
          </p:nvPr>
        </p:nvGraphicFramePr>
        <p:xfrm>
          <a:off x="1806618" y="1707979"/>
          <a:ext cx="8915400" cy="3876231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482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7.45 – 11.30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regulärer Unterricht nach Stundenplan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11.40 – 11.50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gemeinsamer Weg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11.50 - 12.05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gemeinsamer Start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167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12.05 - 13.25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NW</a:t>
                      </a:r>
                    </a:p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SoLe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13.25 - 14.10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14.10 - 15.20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Profil</a:t>
                      </a:r>
                    </a:p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Profil</a:t>
                      </a:r>
                    </a:p>
                    <a:p>
                      <a:pPr algn="ct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15.20 – 16.00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gemeinsamer Rückweg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25458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60B5BE-C7F9-1542-804B-452453DC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325" y="624110"/>
            <a:ext cx="10180594" cy="1280890"/>
          </a:xfrm>
        </p:spPr>
        <p:txBody>
          <a:bodyPr/>
          <a:lstStyle/>
          <a:p>
            <a:r>
              <a:rPr lang="de-DE"/>
              <a:t>Das sagen unsere Schülerinnen und Schüler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EB897F-2396-7C40-995D-BD6D9BDC5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7922" y="1575172"/>
            <a:ext cx="8915400" cy="3777622"/>
          </a:xfrm>
        </p:spPr>
        <p:txBody>
          <a:bodyPr>
            <a:normAutofit/>
          </a:bodyPr>
          <a:lstStyle/>
          <a:p>
            <a:r>
              <a:rPr lang="de-DE" sz="2400"/>
              <a:t>Ich lerne gerne draußen im Wald, weil…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0E7468-082C-9B43-ABB7-A8464AAFD651}"/>
              </a:ext>
            </a:extLst>
          </p:cNvPr>
          <p:cNvSpPr txBox="1"/>
          <p:nvPr/>
        </p:nvSpPr>
        <p:spPr>
          <a:xfrm rot="20754513">
            <a:off x="1094129" y="3285979"/>
            <a:ext cx="519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>
                <a:solidFill>
                  <a:srgbClr val="B8583F"/>
                </a:solidFill>
                <a:latin typeface="Comic Sans MS" panose="030F0702030302020204" pitchFamily="66" charset="0"/>
                <a:ea typeface="Californian FB" panose="02000000000000000000" pitchFamily="2" charset="0"/>
              </a:rPr>
              <a:t>…es Spaß macht, sich in der Natur zu bewegen.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70C4212-AE4E-FD46-B78B-6EB3F18DCA3F}"/>
              </a:ext>
            </a:extLst>
          </p:cNvPr>
          <p:cNvSpPr txBox="1"/>
          <p:nvPr/>
        </p:nvSpPr>
        <p:spPr>
          <a:xfrm rot="751450">
            <a:off x="1538226" y="5383534"/>
            <a:ext cx="5366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>
                <a:solidFill>
                  <a:srgbClr val="D18C7A"/>
                </a:solidFill>
                <a:latin typeface="Comic Sans MS" panose="030F0702030302020204" pitchFamily="66" charset="0"/>
              </a:rPr>
              <a:t>…es im Wald so leise ist und man dort gut entspannen kann.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EF4C15C-E3CF-FA4C-A688-9FC278754F72}"/>
              </a:ext>
            </a:extLst>
          </p:cNvPr>
          <p:cNvSpPr txBox="1"/>
          <p:nvPr/>
        </p:nvSpPr>
        <p:spPr>
          <a:xfrm rot="315642">
            <a:off x="6676205" y="2628985"/>
            <a:ext cx="565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…es cool ist, dass wir so viel Platz haben und wir frei sind.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B70BC8F-F50C-374E-BFA2-7FEFD5327C03}"/>
              </a:ext>
            </a:extLst>
          </p:cNvPr>
          <p:cNvSpPr txBox="1"/>
          <p:nvPr/>
        </p:nvSpPr>
        <p:spPr>
          <a:xfrm>
            <a:off x="902727" y="2305820"/>
            <a:ext cx="590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>
                <a:solidFill>
                  <a:srgbClr val="C00000"/>
                </a:solidFill>
                <a:latin typeface="Comic Sans MS" panose="030F0702030302020204" pitchFamily="66" charset="0"/>
              </a:rPr>
              <a:t>…wir im Wald an der frischen Luft sind und keine Maske tragen müssen.</a:t>
            </a:r>
          </a:p>
        </p:txBody>
      </p:sp>
      <p:pic>
        <p:nvPicPr>
          <p:cNvPr id="8" name="Grafik 8">
            <a:extLst>
              <a:ext uri="{FF2B5EF4-FFF2-40B4-BE49-F238E27FC236}">
                <a16:creationId xmlns:a16="http://schemas.microsoft.com/office/drawing/2014/main" id="{161F6115-8151-7442-A85E-19BC049BC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523" y="3401316"/>
            <a:ext cx="4422498" cy="331687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666607D-DF61-AF4D-931D-D01E7761EDC4}"/>
              </a:ext>
            </a:extLst>
          </p:cNvPr>
          <p:cNvSpPr txBox="1"/>
          <p:nvPr/>
        </p:nvSpPr>
        <p:spPr>
          <a:xfrm>
            <a:off x="3695688" y="3903213"/>
            <a:ext cx="284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…wir dort schmutzig werden dürfen.</a:t>
            </a:r>
          </a:p>
        </p:txBody>
      </p:sp>
    </p:spTree>
    <p:extLst>
      <p:ext uri="{BB962C8B-B14F-4D97-AF65-F5344CB8AC3E}">
        <p14:creationId xmlns:p14="http://schemas.microsoft.com/office/powerpoint/2010/main" val="327762898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etz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</Words>
  <Application>Microsoft Office PowerPoint</Application>
  <PresentationFormat>Breitbild</PresentationFormat>
  <Paragraphs>113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Fetzen</vt:lpstr>
      <vt:lpstr>Die Outdoor-Klasse an der  Wilhelm-Kraft-Gesamtschule</vt:lpstr>
      <vt:lpstr>Warum in der Natur unterrichten?</vt:lpstr>
      <vt:lpstr>Das sagt die Forschung</vt:lpstr>
      <vt:lpstr>Ausgangslage</vt:lpstr>
      <vt:lpstr>Idee der Outdoorklasse</vt:lpstr>
      <vt:lpstr>Beispielstundenplan</vt:lpstr>
      <vt:lpstr>Beispiele aus den Bildungsplänen</vt:lpstr>
      <vt:lpstr>Ablauf eines Waldtages</vt:lpstr>
      <vt:lpstr>Das sagen unsere Schülerinnen und Schüler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Kathrin Schumacher</dc:creator>
  <cp:lastModifiedBy>Kathrin Schumacher</cp:lastModifiedBy>
  <cp:revision>26</cp:revision>
  <dcterms:created xsi:type="dcterms:W3CDTF">2020-10-02T07:02:29Z</dcterms:created>
  <dcterms:modified xsi:type="dcterms:W3CDTF">2024-11-23T06:46:02Z</dcterms:modified>
</cp:coreProperties>
</file>